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E9CC7"/>
    <a:srgbClr val="00A6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B54DD2B-5737-4273-97DC-71CF022585C1}" v="2" dt="2023-09-20T01:34:08.36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5" d="100"/>
          <a:sy n="65" d="100"/>
        </p:scale>
        <p:origin x="93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BI�N YAHVE PE�A PEREZ" userId="231f67a9-6d92-4409-a0fa-cf18f1981b0f" providerId="ADAL" clId="{9B54DD2B-5737-4273-97DC-71CF022585C1}"/>
    <pc:docChg chg="custSel modSld">
      <pc:chgData name="FABI�N YAHVE PE�A PEREZ" userId="231f67a9-6d92-4409-a0fa-cf18f1981b0f" providerId="ADAL" clId="{9B54DD2B-5737-4273-97DC-71CF022585C1}" dt="2023-09-20T01:34:45.953" v="91" actId="313"/>
      <pc:docMkLst>
        <pc:docMk/>
      </pc:docMkLst>
      <pc:sldChg chg="modSp mod">
        <pc:chgData name="FABI�N YAHVE PE�A PEREZ" userId="231f67a9-6d92-4409-a0fa-cf18f1981b0f" providerId="ADAL" clId="{9B54DD2B-5737-4273-97DC-71CF022585C1}" dt="2023-09-20T01:34:45.953" v="91" actId="313"/>
        <pc:sldMkLst>
          <pc:docMk/>
          <pc:sldMk cId="2914241214" sldId="256"/>
        </pc:sldMkLst>
        <pc:spChg chg="mod">
          <ac:chgData name="FABI�N YAHVE PE�A PEREZ" userId="231f67a9-6d92-4409-a0fa-cf18f1981b0f" providerId="ADAL" clId="{9B54DD2B-5737-4273-97DC-71CF022585C1}" dt="2023-09-20T01:34:45.953" v="91" actId="313"/>
          <ac:spMkLst>
            <pc:docMk/>
            <pc:sldMk cId="2914241214" sldId="256"/>
            <ac:spMk id="5" creationId="{3387E188-F88B-38A1-1744-885E83F551AA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9/19/2023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9/19/2023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9/19/2023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9/19/2023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9/19/2023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9/19/2023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9/19/2023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‹Nº›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9/19/2023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9/19/2023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9/19/2023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67503" cy="320040"/>
          </a:xfrm>
        </p:spPr>
        <p:txBody>
          <a:bodyPr/>
          <a:lstStyle>
            <a:lvl1pPr>
              <a:defRPr>
                <a:solidFill>
                  <a:srgbClr val="FFFFFF">
                    <a:alpha val="69804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90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1160EA64-D806-43AC-9DF2-F8C432F32B4C}" type="datetimeFigureOut">
              <a:rPr lang="en-US" dirty="0"/>
              <a:pPr/>
              <a:t>9/19/2023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8523" y="6236208"/>
            <a:ext cx="5103729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9/19/2023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EC4CD6-BB0B-3473-93E3-AA3E6F6461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174486"/>
            <a:ext cx="8991600" cy="2509720"/>
          </a:xfrm>
        </p:spPr>
        <p:txBody>
          <a:bodyPr>
            <a:normAutofit/>
          </a:bodyPr>
          <a:lstStyle/>
          <a:p>
            <a:r>
              <a:rPr lang="es-ES" sz="3200" dirty="0">
                <a:latin typeface="Amasis MT Pro Black" panose="02040A04050005020304" pitchFamily="18" charset="0"/>
              </a:rPr>
              <a:t>Ética en la Tecnología de la Información: Responsabilidad y Desafíos Éticos en la Era Digital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D592BF0-17A6-9D94-0AD6-EDD8F503AB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5194" y="2775137"/>
            <a:ext cx="6801612" cy="2372049"/>
          </a:xfrm>
        </p:spPr>
        <p:txBody>
          <a:bodyPr>
            <a:normAutofit fontScale="85000" lnSpcReduction="20000"/>
          </a:bodyPr>
          <a:lstStyle/>
          <a:p>
            <a:r>
              <a:rPr lang="es-ES" sz="3100" b="1" dirty="0">
                <a:solidFill>
                  <a:srgbClr val="FF0000"/>
                </a:solidFill>
                <a:latin typeface="ADLaM Display" panose="020F0502020204030204" pitchFamily="2" charset="0"/>
                <a:ea typeface="ADLaM Display" panose="020F0502020204030204" pitchFamily="2" charset="0"/>
                <a:cs typeface="ADLaM Display" panose="020F0502020204030204" pitchFamily="2" charset="0"/>
              </a:rPr>
              <a:t>EQUIPO ASTON WEST BIRRIA </a:t>
            </a:r>
          </a:p>
          <a:p>
            <a:r>
              <a:rPr lang="es-ES" sz="2400" dirty="0">
                <a:solidFill>
                  <a:schemeClr val="tx2">
                    <a:lumMod val="10000"/>
                  </a:schemeClr>
                </a:solidFill>
                <a:latin typeface="Amasis MT Pro Black" panose="02040A04050005020304" pitchFamily="18" charset="0"/>
              </a:rPr>
              <a:t>MATERIA:</a:t>
            </a:r>
          </a:p>
          <a:p>
            <a:r>
              <a:rPr lang="es-ES" dirty="0">
                <a:latin typeface="Amasis MT Pro Black" panose="02040A04050005020304" pitchFamily="18" charset="0"/>
              </a:rPr>
              <a:t>Taller de Ética </a:t>
            </a:r>
          </a:p>
          <a:p>
            <a:r>
              <a:rPr lang="es-ES" sz="2400" dirty="0">
                <a:solidFill>
                  <a:schemeClr val="tx2">
                    <a:lumMod val="10000"/>
                  </a:schemeClr>
                </a:solidFill>
                <a:latin typeface="Amasis MT Pro Black" panose="02040A04050005020304" pitchFamily="18" charset="0"/>
              </a:rPr>
              <a:t>DOCENTE:</a:t>
            </a:r>
          </a:p>
          <a:p>
            <a:r>
              <a:rPr lang="es-ES" dirty="0">
                <a:latin typeface="Amasis MT Pro Black" panose="02040A04050005020304" pitchFamily="18" charset="0"/>
              </a:rPr>
              <a:t>Lic. María de los Ángeles Rocha Sánchez </a:t>
            </a:r>
          </a:p>
          <a:p>
            <a:r>
              <a:rPr lang="es-ES" sz="2400" dirty="0">
                <a:solidFill>
                  <a:schemeClr val="tx2">
                    <a:lumMod val="10000"/>
                  </a:schemeClr>
                </a:solidFill>
                <a:latin typeface="Amasis MT Pro Black" panose="02040A04050005020304" pitchFamily="18" charset="0"/>
              </a:rPr>
              <a:t>INGENIEROS:</a:t>
            </a:r>
          </a:p>
          <a:p>
            <a:endParaRPr lang="es-ES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3387E188-F88B-38A1-1744-885E83F551AA}"/>
              </a:ext>
            </a:extLst>
          </p:cNvPr>
          <p:cNvSpPr txBox="1"/>
          <p:nvPr/>
        </p:nvSpPr>
        <p:spPr>
          <a:xfrm>
            <a:off x="2614034" y="5250967"/>
            <a:ext cx="7573297" cy="1477328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r>
              <a:rPr lang="es-ES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Fabian Yahvé Peña Pérez</a:t>
            </a:r>
          </a:p>
          <a:p>
            <a:r>
              <a:rPr lang="es-ES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Miguel Ángel Castillo Blanco</a:t>
            </a:r>
          </a:p>
          <a:p>
            <a:r>
              <a:rPr lang="es-ES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Pablo Alfredo Hernández Espejo </a:t>
            </a:r>
          </a:p>
          <a:p>
            <a:r>
              <a:rPr lang="es-ES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Jorge Emilio Montes Pulido </a:t>
            </a:r>
          </a:p>
          <a:p>
            <a:endParaRPr lang="es-ES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  <a:p>
            <a:r>
              <a:rPr lang="es-ES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José Luis González Cantú</a:t>
            </a:r>
          </a:p>
          <a:p>
            <a:r>
              <a:rPr lang="es-ES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Alfredo De Jesús Charles Maza</a:t>
            </a:r>
          </a:p>
          <a:p>
            <a:r>
              <a:rPr lang="es-ES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Adam Calderón </a:t>
            </a:r>
            <a:r>
              <a:rPr lang="es-ES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Tobías </a:t>
            </a:r>
          </a:p>
        </p:txBody>
      </p:sp>
      <p:pic>
        <p:nvPicPr>
          <p:cNvPr id="7" name="Imagen 6" descr="Imagen que contiene firmar, reloj&#10;&#10;Descripción generada automáticamente">
            <a:extLst>
              <a:ext uri="{FF2B5EF4-FFF2-40B4-BE49-F238E27FC236}">
                <a16:creationId xmlns:a16="http://schemas.microsoft.com/office/drawing/2014/main" id="{E85E0475-1B72-7756-9090-D53B536ACD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0776" y="5250967"/>
            <a:ext cx="1559494" cy="1501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241214"/>
      </p:ext>
    </p:extLst>
  </p:cSld>
  <p:clrMapOvr>
    <a:masterClrMapping/>
  </p:clrMapOvr>
  <p:transition spd="slow">
    <p:push dir="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5971F7-B961-3F38-A8F1-524276AEC2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978776"/>
            <a:ext cx="4486656" cy="1174991"/>
          </a:xfrm>
        </p:spPr>
        <p:txBody>
          <a:bodyPr>
            <a:normAutofit/>
          </a:bodyPr>
          <a:lstStyle/>
          <a:p>
            <a:r>
              <a:rPr lang="es-ES" sz="2400">
                <a:latin typeface="Amasis MT Pro Black" panose="02040A04050005020304" pitchFamily="18" charset="0"/>
              </a:rPr>
              <a:t>INTRODUCCION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460696B-E7D8-2833-1CC8-78F2A29893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640691"/>
            <a:ext cx="5291328" cy="348526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s-ES" sz="2000" b="1" dirty="0">
                <a:latin typeface="Arial" panose="020B0604020202020204" pitchFamily="34" charset="0"/>
                <a:cs typeface="Arial" panose="020B0604020202020204" pitchFamily="34" charset="0"/>
              </a:rPr>
              <a:t>La tecnología de la información ha transformado radicalmente la forma en que vivimos, trabajamos y nos relacionamos. Sin embargo, este avance también ha planteado una serie de desafíos éticos relacionados con la privacidad, la seguridad, la equidad y el acceso a la información. En esta investigación, exploraremos estos desafíos éticos y cómo se pueden abordar de manera responsable en la era digital.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15BA107-3A00-8032-2022-2FF6E8A0B9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351" r="17983"/>
          <a:stretch/>
        </p:blipFill>
        <p:spPr>
          <a:xfrm>
            <a:off x="6812053" y="978776"/>
            <a:ext cx="4575275" cy="5147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185348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nterfaz de usuario gráfica&#10;&#10;Descripción generada automáticamente">
            <a:extLst>
              <a:ext uri="{FF2B5EF4-FFF2-40B4-BE49-F238E27FC236}">
                <a16:creationId xmlns:a16="http://schemas.microsoft.com/office/drawing/2014/main" id="{9CF31FD5-F8AB-64A1-1743-013158EA48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7634" b="172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1E3CFD5-E3D7-DD5E-AA46-BB34767038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noFill/>
          <a:ln>
            <a:solidFill>
              <a:srgbClr val="FFFFFF"/>
            </a:solidFill>
          </a:ln>
        </p:spPr>
        <p:txBody>
          <a:bodyPr>
            <a:normAutofit/>
          </a:bodyPr>
          <a:lstStyle/>
          <a:p>
            <a:r>
              <a:rPr lang="es-ES" b="1">
                <a:solidFill>
                  <a:schemeClr val="tx1"/>
                </a:solidFill>
                <a:latin typeface="Amasis MT Pro Black" panose="02040A04050005020304" pitchFamily="18" charset="0"/>
              </a:rPr>
              <a:t>Privacidad de los Datos</a:t>
            </a:r>
          </a:p>
        </p:txBody>
      </p:sp>
      <p:sp>
        <p:nvSpPr>
          <p:cNvPr id="9" name="Marcador de contenido 2">
            <a:extLst>
              <a:ext uri="{FF2B5EF4-FFF2-40B4-BE49-F238E27FC236}">
                <a16:creationId xmlns:a16="http://schemas.microsoft.com/office/drawing/2014/main" id="{5271961E-444B-AE30-9E5A-C1976D6F4B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7729728" cy="31019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b="1">
                <a:latin typeface="Arial" panose="020B0604020202020204" pitchFamily="34" charset="0"/>
                <a:cs typeface="Arial" panose="020B0604020202020204" pitchFamily="34" charset="0"/>
              </a:rPr>
              <a:t>La privacidad de los datos es uno de los principales aspectos éticos en la tecnología de la información. Aborda la necesidad de proteger la información personal y sensible de las personas. Los siguientes puntos pueden considerarse:</a:t>
            </a:r>
          </a:p>
          <a:p>
            <a:r>
              <a:rPr lang="es-ES" b="1">
                <a:latin typeface="Arial" panose="020B0604020202020204" pitchFamily="34" charset="0"/>
                <a:cs typeface="Arial" panose="020B0604020202020204" pitchFamily="34" charset="0"/>
              </a:rPr>
              <a:t>- Definición y relevancia de la privacidad de los datos.</a:t>
            </a:r>
          </a:p>
          <a:p>
            <a:r>
              <a:rPr lang="es-ES" b="1">
                <a:latin typeface="Arial" panose="020B0604020202020204" pitchFamily="34" charset="0"/>
                <a:cs typeface="Arial" panose="020B0604020202020204" pitchFamily="34" charset="0"/>
              </a:rPr>
              <a:t>- Principios éticos para la recolección y manejo de datos.</a:t>
            </a:r>
          </a:p>
          <a:p>
            <a:r>
              <a:rPr lang="es-ES" b="1">
                <a:latin typeface="Arial" panose="020B0604020202020204" pitchFamily="34" charset="0"/>
                <a:cs typeface="Arial" panose="020B0604020202020204" pitchFamily="34" charset="0"/>
              </a:rPr>
              <a:t>- Ejemplos de violaciones a la privacidad y sus implicaciones éticas.</a:t>
            </a:r>
          </a:p>
          <a:p>
            <a:r>
              <a:rPr lang="es-ES" b="1">
                <a:latin typeface="Arial" panose="020B0604020202020204" pitchFamily="34" charset="0"/>
                <a:cs typeface="Arial" panose="020B0604020202020204" pitchFamily="34" charset="0"/>
              </a:rPr>
              <a:t>- Métodos para garantizar la privacidad de los datos.</a:t>
            </a:r>
          </a:p>
        </p:txBody>
      </p:sp>
    </p:spTree>
    <p:extLst>
      <p:ext uri="{BB962C8B-B14F-4D97-AF65-F5344CB8AC3E}">
        <p14:creationId xmlns:p14="http://schemas.microsoft.com/office/powerpoint/2010/main" val="33208079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EDF5121B-D63B-EE93-40E8-D5BAAD27480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b="663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DB0C723-949C-C184-C152-8D418AC8F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noFill/>
          <a:ln>
            <a:solidFill>
              <a:srgbClr val="FFFFFF"/>
            </a:solidFill>
          </a:ln>
        </p:spPr>
        <p:txBody>
          <a:bodyPr>
            <a:normAutofit/>
          </a:bodyPr>
          <a:lstStyle/>
          <a:p>
            <a:r>
              <a:rPr lang="es-ES">
                <a:solidFill>
                  <a:schemeClr val="tx1"/>
                </a:solidFill>
                <a:latin typeface="Amasis MT Pro Black" panose="02040A04050005020304" pitchFamily="18" charset="0"/>
              </a:rPr>
              <a:t>Transparencia y Acceso a la Información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3233EFC-C4E7-DC49-0CCD-D92A59CA18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7729728" cy="3101983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s-ES" b="1">
                <a:latin typeface="Arial" panose="020B0604020202020204" pitchFamily="34" charset="0"/>
                <a:cs typeface="Arial" panose="020B0604020202020204" pitchFamily="34" charset="0"/>
              </a:rPr>
              <a:t>La transparencia y el acceso equitativo a la información son elementos esenciales de la ética en la tecnología de la información. Algunos puntos clave son:</a:t>
            </a:r>
          </a:p>
          <a:p>
            <a:pPr>
              <a:lnSpc>
                <a:spcPct val="90000"/>
              </a:lnSpc>
            </a:pPr>
            <a:r>
              <a:rPr lang="es-ES" b="1">
                <a:latin typeface="Arial" panose="020B0604020202020204" pitchFamily="34" charset="0"/>
                <a:cs typeface="Arial" panose="020B0604020202020204" pitchFamily="34" charset="0"/>
              </a:rPr>
              <a:t>- La importancia de la transparencia en la toma de decisiones informadas.</a:t>
            </a:r>
          </a:p>
          <a:p>
            <a:pPr>
              <a:lnSpc>
                <a:spcPct val="90000"/>
              </a:lnSpc>
            </a:pPr>
            <a:r>
              <a:rPr lang="es-ES" b="1">
                <a:latin typeface="Arial" panose="020B0604020202020204" pitchFamily="34" charset="0"/>
                <a:cs typeface="Arial" panose="020B0604020202020204" pitchFamily="34" charset="0"/>
              </a:rPr>
              <a:t>- Acceso igualitario a la información en la sociedad digital.</a:t>
            </a:r>
          </a:p>
          <a:p>
            <a:pPr>
              <a:lnSpc>
                <a:spcPct val="90000"/>
              </a:lnSpc>
            </a:pPr>
            <a:r>
              <a:rPr lang="es-ES" b="1">
                <a:latin typeface="Arial" panose="020B0604020202020204" pitchFamily="34" charset="0"/>
                <a:cs typeface="Arial" panose="020B0604020202020204" pitchFamily="34" charset="0"/>
              </a:rPr>
              <a:t>- Ejemplos de desigualdad en el acceso a la información y sus consecuencias éticas.</a:t>
            </a:r>
          </a:p>
          <a:p>
            <a:pPr>
              <a:lnSpc>
                <a:spcPct val="90000"/>
              </a:lnSpc>
            </a:pPr>
            <a:r>
              <a:rPr lang="es-ES" b="1">
                <a:latin typeface="Arial" panose="020B0604020202020204" pitchFamily="34" charset="0"/>
                <a:cs typeface="Arial" panose="020B0604020202020204" pitchFamily="34" charset="0"/>
              </a:rPr>
              <a:t>- Medidas para promover la transparencia y el acceso justo a la información.</a:t>
            </a:r>
          </a:p>
        </p:txBody>
      </p:sp>
    </p:spTree>
    <p:extLst>
      <p:ext uri="{BB962C8B-B14F-4D97-AF65-F5344CB8AC3E}">
        <p14:creationId xmlns:p14="http://schemas.microsoft.com/office/powerpoint/2010/main" val="19960965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984F38B9-EE1C-7380-8133-1ED56F5D67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b="1697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715001B-E8F8-6D72-C7DA-3DD599B66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noFill/>
          <a:ln>
            <a:solidFill>
              <a:srgbClr val="FFFFFF"/>
            </a:solidFill>
          </a:ln>
        </p:spPr>
        <p:txBody>
          <a:bodyPr>
            <a:normAutofit/>
          </a:bodyPr>
          <a:lstStyle/>
          <a:p>
            <a:r>
              <a:rPr lang="es-ES" b="1">
                <a:solidFill>
                  <a:schemeClr val="tx1"/>
                </a:solidFill>
                <a:latin typeface="Amasis MT Pro Black" panose="02040A04050005020304" pitchFamily="18" charset="0"/>
              </a:rPr>
              <a:t>Ciberseguridad y Responsabilidad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8C742D6-B866-052E-B3AF-0A8F6A0E1E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7729728" cy="31019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b="1">
                <a:latin typeface="Arial" panose="020B0604020202020204" pitchFamily="34" charset="0"/>
                <a:cs typeface="Arial" panose="020B0604020202020204" pitchFamily="34" charset="0"/>
              </a:rPr>
              <a:t>La ciberseguridad es vital para garantizar la integridad, confidencialidad y disponibilidad de la información en el ciberespacio. Aspectos a tratar incluyen:</a:t>
            </a:r>
          </a:p>
          <a:p>
            <a:r>
              <a:rPr lang="es-ES" b="1">
                <a:latin typeface="Arial" panose="020B0604020202020204" pitchFamily="34" charset="0"/>
                <a:cs typeface="Arial" panose="020B0604020202020204" pitchFamily="34" charset="0"/>
              </a:rPr>
              <a:t>- Ética en la gestión de riesgos y prevención de ciberdelitos.</a:t>
            </a:r>
          </a:p>
          <a:p>
            <a:r>
              <a:rPr lang="es-ES" b="1">
                <a:latin typeface="Arial" panose="020B0604020202020204" pitchFamily="34" charset="0"/>
                <a:cs typeface="Arial" panose="020B0604020202020204" pitchFamily="34" charset="0"/>
              </a:rPr>
              <a:t>- Responsabilidad de los profesionales de TI en la protección de datos.</a:t>
            </a:r>
          </a:p>
          <a:p>
            <a:r>
              <a:rPr lang="es-ES" b="1">
                <a:latin typeface="Arial" panose="020B0604020202020204" pitchFamily="34" charset="0"/>
                <a:cs typeface="Arial" panose="020B0604020202020204" pitchFamily="34" charset="0"/>
              </a:rPr>
              <a:t>- Ejemplos de brechas de seguridad y sus implicaciones éticas.</a:t>
            </a:r>
          </a:p>
          <a:p>
            <a:r>
              <a:rPr lang="es-ES" b="1">
                <a:latin typeface="Arial" panose="020B0604020202020204" pitchFamily="34" charset="0"/>
                <a:cs typeface="Arial" panose="020B0604020202020204" pitchFamily="34" charset="0"/>
              </a:rPr>
              <a:t>- Mejores prácticas éticas para garantizar la ciberseguridad.</a:t>
            </a:r>
          </a:p>
        </p:txBody>
      </p:sp>
    </p:spTree>
    <p:extLst>
      <p:ext uri="{BB962C8B-B14F-4D97-AF65-F5344CB8AC3E}">
        <p14:creationId xmlns:p14="http://schemas.microsoft.com/office/powerpoint/2010/main" val="7155560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 dir="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96BCB97C-EA95-949C-F63B-9A5402AE11F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240" b="134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3366D30-CCC7-6D7E-6202-5AED331BCC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noFill/>
          <a:ln>
            <a:solidFill>
              <a:srgbClr val="FFFFFF"/>
            </a:solidFill>
          </a:ln>
        </p:spPr>
        <p:txBody>
          <a:bodyPr>
            <a:normAutofit/>
          </a:bodyPr>
          <a:lstStyle/>
          <a:p>
            <a:r>
              <a:rPr lang="es-ES">
                <a:solidFill>
                  <a:schemeClr val="tx1"/>
                </a:solidFill>
                <a:latin typeface="Amasis MT Pro Black" panose="02040A04050005020304" pitchFamily="18" charset="0"/>
              </a:rPr>
              <a:t>Inteligencia Artificial y Algoritmos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B47AB1A-421B-AA9B-F8BB-EB5D801560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7729728" cy="31019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b="1">
                <a:latin typeface="Arial" panose="020B0604020202020204" pitchFamily="34" charset="0"/>
                <a:cs typeface="Arial" panose="020B0604020202020204" pitchFamily="34" charset="0"/>
              </a:rPr>
              <a:t>La proliferación de inteligencia artificial plantea preguntas éticas sobre cómo se toman las decisiones y se aplican algoritmos en diversos ámbitos. Considera lo siguiente:</a:t>
            </a:r>
          </a:p>
          <a:p>
            <a:r>
              <a:rPr lang="es-ES" b="1">
                <a:latin typeface="Arial" panose="020B0604020202020204" pitchFamily="34" charset="0"/>
                <a:cs typeface="Arial" panose="020B0604020202020204" pitchFamily="34" charset="0"/>
              </a:rPr>
              <a:t>- Ética en la toma de decisiones algorítmica.</a:t>
            </a:r>
          </a:p>
          <a:p>
            <a:r>
              <a:rPr lang="es-ES" b="1">
                <a:latin typeface="Arial" panose="020B0604020202020204" pitchFamily="34" charset="0"/>
                <a:cs typeface="Arial" panose="020B0604020202020204" pitchFamily="34" charset="0"/>
              </a:rPr>
              <a:t>- Discriminación algorítmica y prejuicios incorporados.</a:t>
            </a:r>
          </a:p>
          <a:p>
            <a:r>
              <a:rPr lang="es-ES" b="1">
                <a:latin typeface="Arial" panose="020B0604020202020204" pitchFamily="34" charset="0"/>
                <a:cs typeface="Arial" panose="020B0604020202020204" pitchFamily="34" charset="0"/>
              </a:rPr>
              <a:t>- Casos notables de discriminación algorítmica y sus consecuencias éticas.</a:t>
            </a:r>
          </a:p>
          <a:p>
            <a:r>
              <a:rPr lang="es-ES" b="1">
                <a:latin typeface="Arial" panose="020B0604020202020204" pitchFamily="34" charset="0"/>
                <a:cs typeface="Arial" panose="020B0604020202020204" pitchFamily="34" charset="0"/>
              </a:rPr>
              <a:t>- Enfoques éticos para mitigar la discriminación en los algoritmos.</a:t>
            </a:r>
          </a:p>
        </p:txBody>
      </p:sp>
    </p:spTree>
    <p:extLst>
      <p:ext uri="{BB962C8B-B14F-4D97-AF65-F5344CB8AC3E}">
        <p14:creationId xmlns:p14="http://schemas.microsoft.com/office/powerpoint/2010/main" val="9661565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AD208EAB-8E5D-2CAD-A14E-8B5D9840017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l="1552" r="600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50B92EA-9C80-CF0E-C76F-14E38A7C2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noFill/>
          <a:ln>
            <a:solidFill>
              <a:srgbClr val="FFFFFF"/>
            </a:solidFill>
          </a:ln>
        </p:spPr>
        <p:txBody>
          <a:bodyPr>
            <a:normAutofit/>
          </a:bodyPr>
          <a:lstStyle/>
          <a:p>
            <a:r>
              <a:rPr lang="es-ES">
                <a:solidFill>
                  <a:schemeClr val="tx1"/>
                </a:solidFill>
                <a:latin typeface="Amasis MT Pro Black" panose="02040A04050005020304" pitchFamily="18" charset="0"/>
              </a:rPr>
              <a:t>Neutralidad de la Red y Acceso a Internet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EBDAAAA-E1BF-890A-4CBF-6CAD227F85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7729728" cy="3101983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s-ES" b="1">
                <a:latin typeface="Arial" panose="020B0604020202020204" pitchFamily="34" charset="0"/>
                <a:cs typeface="Arial" panose="020B0604020202020204" pitchFamily="34" charset="0"/>
              </a:rPr>
              <a:t>La neutralidad de la red y el acceso equitativo a Internet son esenciales para una sociedad justa y equitativa.  Aspectos importantes son:</a:t>
            </a:r>
          </a:p>
          <a:p>
            <a:pPr>
              <a:lnSpc>
                <a:spcPct val="90000"/>
              </a:lnSpc>
            </a:pPr>
            <a:r>
              <a:rPr lang="es-ES" b="1">
                <a:latin typeface="Arial" panose="020B0604020202020204" pitchFamily="34" charset="0"/>
                <a:cs typeface="Arial" panose="020B0604020202020204" pitchFamily="34" charset="0"/>
              </a:rPr>
              <a:t>- Definición y relevancia de la neutralidad de la red.</a:t>
            </a:r>
          </a:p>
          <a:p>
            <a:pPr>
              <a:lnSpc>
                <a:spcPct val="90000"/>
              </a:lnSpc>
            </a:pPr>
            <a:r>
              <a:rPr lang="es-ES" b="1">
                <a:latin typeface="Arial" panose="020B0604020202020204" pitchFamily="34" charset="0"/>
                <a:cs typeface="Arial" panose="020B0604020202020204" pitchFamily="34" charset="0"/>
              </a:rPr>
              <a:t>- Ética en la garantía de un acceso justo y sin discriminación a Internet.</a:t>
            </a:r>
          </a:p>
          <a:p>
            <a:pPr>
              <a:lnSpc>
                <a:spcPct val="90000"/>
              </a:lnSpc>
            </a:pPr>
            <a:r>
              <a:rPr lang="es-ES" b="1">
                <a:latin typeface="Arial" panose="020B0604020202020204" pitchFamily="34" charset="0"/>
                <a:cs typeface="Arial" panose="020B0604020202020204" pitchFamily="34" charset="0"/>
              </a:rPr>
              <a:t>- Ejemplos de violaciones a la neutralidad de la red y sus implicaciones éticas.</a:t>
            </a:r>
          </a:p>
          <a:p>
            <a:pPr>
              <a:lnSpc>
                <a:spcPct val="90000"/>
              </a:lnSpc>
            </a:pPr>
            <a:r>
              <a:rPr lang="es-ES" b="1">
                <a:latin typeface="Arial" panose="020B0604020202020204" pitchFamily="34" charset="0"/>
                <a:cs typeface="Arial" panose="020B0604020202020204" pitchFamily="34" charset="0"/>
              </a:rPr>
              <a:t>- Medidas para preservar la neutralidad de la red y promover un acceso igualitario a Internet.</a:t>
            </a:r>
          </a:p>
        </p:txBody>
      </p:sp>
    </p:spTree>
    <p:extLst>
      <p:ext uri="{BB962C8B-B14F-4D97-AF65-F5344CB8AC3E}">
        <p14:creationId xmlns:p14="http://schemas.microsoft.com/office/powerpoint/2010/main" val="11603668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80A2F4AC-8E46-09F2-497A-8F108889B7C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7666" b="774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7B6A6578-B430-D126-BF5C-030B8353F5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noFill/>
          <a:ln>
            <a:solidFill>
              <a:srgbClr val="FFFFFF"/>
            </a:solidFill>
          </a:ln>
        </p:spPr>
        <p:txBody>
          <a:bodyPr>
            <a:normAutofit/>
          </a:bodyPr>
          <a:lstStyle/>
          <a:p>
            <a:r>
              <a:rPr lang="es-ES">
                <a:solidFill>
                  <a:schemeClr val="tx1"/>
                </a:solidFill>
                <a:latin typeface="Amasis MT Pro Black" panose="02040A04050005020304" pitchFamily="18" charset="0"/>
              </a:rPr>
              <a:t>Conclusiones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8C36521-E4B1-C84B-0E44-FDE3501636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7729728" cy="31019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b="1">
                <a:latin typeface="Arial" panose="020B0604020202020204" pitchFamily="34" charset="0"/>
                <a:cs typeface="Arial" panose="020B0604020202020204" pitchFamily="34" charset="0"/>
              </a:rPr>
              <a:t>La ética en la tecnología de la información es fundamental para garantizar que la revolución digital beneficie a toda la sociedad. Al abordar la privacidad, la transparencia, la ciberseguridad, la inteligencia artificial y la neutralidad de la red de manera ética, podemos construir un futuro digital más responsable y ético para todos.</a:t>
            </a:r>
          </a:p>
        </p:txBody>
      </p:sp>
    </p:spTree>
    <p:extLst>
      <p:ext uri="{BB962C8B-B14F-4D97-AF65-F5344CB8AC3E}">
        <p14:creationId xmlns:p14="http://schemas.microsoft.com/office/powerpoint/2010/main" val="24786404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 dir="r"/>
  </p:transition>
</p:sld>
</file>

<file path=ppt/theme/theme1.xml><?xml version="1.0" encoding="utf-8"?>
<a:theme xmlns:a="http://schemas.openxmlformats.org/drawingml/2006/main" name="Paquete">
  <a:themeElements>
    <a:clrScheme name="Parcel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A6B727"/>
      </a:accent1>
      <a:accent2>
        <a:srgbClr val="418AB3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A425FB89-E954-4A2A-81DC-D90804A94DB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F485DFD13E0D234E856B2EAE7F4DE066" ma:contentTypeVersion="3" ma:contentTypeDescription="Crear nuevo documento." ma:contentTypeScope="" ma:versionID="911f9e5cd8f13f87550a338de8e42afb">
  <xsd:schema xmlns:xsd="http://www.w3.org/2001/XMLSchema" xmlns:xs="http://www.w3.org/2001/XMLSchema" xmlns:p="http://schemas.microsoft.com/office/2006/metadata/properties" xmlns:ns3="2a96ff8e-ad23-4f22-b209-63ea94dea308" targetNamespace="http://schemas.microsoft.com/office/2006/metadata/properties" ma:root="true" ma:fieldsID="ca36ac1f0fd554b2948ccbd236f75c81" ns3:_="">
    <xsd:import namespace="2a96ff8e-ad23-4f22-b209-63ea94dea308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a96ff8e-ad23-4f22-b209-63ea94dea30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932C073-D208-4DD3-94F0-0701F479364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CF80C6D-0E32-4761-8479-A6473C8FA1A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a96ff8e-ad23-4f22-b209-63ea94dea30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B3838A1-D037-4AEF-AA9A-D8E4636A3501}">
  <ds:schemaRefs>
    <ds:schemaRef ds:uri="http://schemas.microsoft.com/office/infopath/2007/PartnerControls"/>
    <ds:schemaRef ds:uri="http://www.w3.org/XML/1998/namespace"/>
    <ds:schemaRef ds:uri="http://schemas.microsoft.com/office/2006/documentManagement/types"/>
    <ds:schemaRef ds:uri="http://schemas.microsoft.com/office/2006/metadata/properties"/>
    <ds:schemaRef ds:uri="http://purl.org/dc/dcmitype/"/>
    <ds:schemaRef ds:uri="http://schemas.openxmlformats.org/package/2006/metadata/core-properties"/>
    <ds:schemaRef ds:uri="http://purl.org/dc/terms/"/>
    <ds:schemaRef ds:uri="2a96ff8e-ad23-4f22-b209-63ea94dea308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TM10001115[[fn=Paquete]]</Template>
  <TotalTime>102</TotalTime>
  <Words>598</Words>
  <Application>Microsoft Office PowerPoint</Application>
  <PresentationFormat>Panorámica</PresentationFormat>
  <Paragraphs>49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3" baseType="lpstr">
      <vt:lpstr>ADLaM Display</vt:lpstr>
      <vt:lpstr>Amasis MT Pro Black</vt:lpstr>
      <vt:lpstr>Arial</vt:lpstr>
      <vt:lpstr>Gill Sans MT</vt:lpstr>
      <vt:lpstr>Paquete</vt:lpstr>
      <vt:lpstr>Ética en la Tecnología de la Información: Responsabilidad y Desafíos Éticos en la Era Digital</vt:lpstr>
      <vt:lpstr>INTRODUCCION </vt:lpstr>
      <vt:lpstr>Privacidad de los Datos</vt:lpstr>
      <vt:lpstr>Transparencia y Acceso a la Información</vt:lpstr>
      <vt:lpstr>Ciberseguridad y Responsabilidad</vt:lpstr>
      <vt:lpstr>Inteligencia Artificial y Algoritmos</vt:lpstr>
      <vt:lpstr>Neutralidad de la Red y Acceso a Internet</vt:lpstr>
      <vt:lpstr>Conclusiones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Ética en la Tecnología de la Información: Responsabilidad y Desafíos Éticos en la Era Digital</dc:title>
  <dc:creator>Fabian</dc:creator>
  <cp:lastModifiedBy>Fabian</cp:lastModifiedBy>
  <cp:revision>1</cp:revision>
  <dcterms:created xsi:type="dcterms:W3CDTF">2023-09-19T00:02:18Z</dcterms:created>
  <dcterms:modified xsi:type="dcterms:W3CDTF">2023-09-20T01:34:46Z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0x010100F485DFD13E0D234E856B2EAE7F4DE066</vt:lpwstr>
  </property>
</Properties>
</file>

<file path=docProps/thumbnail.jpeg>
</file>